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04" r:id="rId2"/>
    <p:sldId id="314" r:id="rId3"/>
    <p:sldId id="289" r:id="rId4"/>
    <p:sldId id="257" r:id="rId5"/>
    <p:sldId id="258" r:id="rId6"/>
    <p:sldId id="327" r:id="rId7"/>
    <p:sldId id="305" r:id="rId8"/>
    <p:sldId id="260" r:id="rId9"/>
    <p:sldId id="261" r:id="rId10"/>
    <p:sldId id="315" r:id="rId11"/>
    <p:sldId id="270" r:id="rId12"/>
    <p:sldId id="290" r:id="rId13"/>
    <p:sldId id="316" r:id="rId14"/>
    <p:sldId id="269" r:id="rId15"/>
    <p:sldId id="291" r:id="rId16"/>
    <p:sldId id="317" r:id="rId17"/>
    <p:sldId id="303" r:id="rId18"/>
    <p:sldId id="318" r:id="rId19"/>
    <p:sldId id="301" r:id="rId20"/>
    <p:sldId id="302" r:id="rId21"/>
    <p:sldId id="324" r:id="rId22"/>
    <p:sldId id="325" r:id="rId23"/>
    <p:sldId id="326" r:id="rId24"/>
    <p:sldId id="319" r:id="rId25"/>
    <p:sldId id="262" r:id="rId26"/>
    <p:sldId id="263" r:id="rId27"/>
    <p:sldId id="267" r:id="rId28"/>
    <p:sldId id="268" r:id="rId29"/>
    <p:sldId id="279" r:id="rId30"/>
    <p:sldId id="281" r:id="rId31"/>
    <p:sldId id="320" r:id="rId32"/>
    <p:sldId id="285" r:id="rId33"/>
    <p:sldId id="286" r:id="rId34"/>
    <p:sldId id="321" r:id="rId35"/>
    <p:sldId id="287" r:id="rId36"/>
    <p:sldId id="288" r:id="rId37"/>
    <p:sldId id="322" r:id="rId38"/>
    <p:sldId id="274" r:id="rId39"/>
    <p:sldId id="275" r:id="rId40"/>
    <p:sldId id="323" r:id="rId41"/>
    <p:sldId id="276" r:id="rId42"/>
    <p:sldId id="292" r:id="rId43"/>
    <p:sldId id="282" r:id="rId44"/>
    <p:sldId id="283" r:id="rId45"/>
    <p:sldId id="28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9" autoAdjust="0"/>
    <p:restoredTop sz="65457" autoAdjust="0"/>
  </p:normalViewPr>
  <p:slideViewPr>
    <p:cSldViewPr snapToGrid="0">
      <p:cViewPr varScale="1">
        <p:scale>
          <a:sx n="85" d="100"/>
          <a:sy n="85" d="100"/>
        </p:scale>
        <p:origin x="4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683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69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014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884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6177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88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417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521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406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23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41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B7975-8333-4FDB-9AE1-280F76427B29}" type="datetimeFigureOut">
              <a:rPr lang="en-IN" smtClean="0"/>
              <a:t>14-03-2019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BA0D-B097-4F84-8D9D-DC2864A6CE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098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aid.co/global-certificate-in-data-science/#ILC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queries@insaid.co" TargetMode="External"/><Relationship Id="rId2" Type="http://schemas.openxmlformats.org/officeDocument/2006/relationships/hyperlink" Target="mailto:academics@insaid.co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hyperlink" Target="mailto:admissions@insaid.co" TargetMode="External"/><Relationship Id="rId4" Type="http://schemas.openxmlformats.org/officeDocument/2006/relationships/hyperlink" Target="mailto:info@insaid.c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020" y="2365848"/>
            <a:ext cx="76544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8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                                              Website </a:t>
            </a:r>
          </a:p>
          <a:p>
            <a:pPr algn="just"/>
            <a:r>
              <a:rPr lang="en-IN" sz="8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Walkthrough...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953287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44B40-84D4-E848-8F98-FAB1BEAD180F}"/>
              </a:ext>
            </a:extLst>
          </p:cNvPr>
          <p:cNvSpPr txBox="1"/>
          <p:nvPr/>
        </p:nvSpPr>
        <p:spPr>
          <a:xfrm>
            <a:off x="2984655" y="2056686"/>
            <a:ext cx="5162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 Company</a:t>
            </a:r>
          </a:p>
          <a:p>
            <a:pPr marL="342900" indent="-342900">
              <a:buAutoNum type="arabicPeriod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Certification in Data Science and AI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54856-E3D4-8847-9418-21B7EF71AF32}"/>
              </a:ext>
            </a:extLst>
          </p:cNvPr>
          <p:cNvSpPr txBox="1"/>
          <p:nvPr/>
        </p:nvSpPr>
        <p:spPr>
          <a:xfrm>
            <a:off x="748145" y="9725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3869319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80" y="314869"/>
            <a:ext cx="10652504" cy="106910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EB543-73DB-E145-901C-F9A6EE226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F11AF-7C75-7B4D-BE71-F3568ABBD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9" y="1566583"/>
            <a:ext cx="10528300" cy="1143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379776-F430-2143-BCE0-538A19277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9" y="3281115"/>
            <a:ext cx="10528300" cy="34516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AF9351-E721-E44F-B137-1A851EBD855F}"/>
              </a:ext>
            </a:extLst>
          </p:cNvPr>
          <p:cNvSpPr txBox="1"/>
          <p:nvPr/>
        </p:nvSpPr>
        <p:spPr>
          <a:xfrm>
            <a:off x="152580" y="1233099"/>
            <a:ext cx="39533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Link: https://www.insaid.co/global-certificate-in-data-science/</a:t>
            </a:r>
          </a:p>
        </p:txBody>
      </p:sp>
    </p:spTree>
    <p:extLst>
      <p:ext uri="{BB962C8B-B14F-4D97-AF65-F5344CB8AC3E}">
        <p14:creationId xmlns:p14="http://schemas.microsoft.com/office/powerpoint/2010/main" val="105290922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BB3DC8-2E2D-ED45-9B7A-196E2AFA0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B61E4C-5AE2-B248-A875-91CB18277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918"/>
            <a:ext cx="10890069" cy="39559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85788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44B40-84D4-E848-8F98-FAB1BEAD180F}"/>
              </a:ext>
            </a:extLst>
          </p:cNvPr>
          <p:cNvSpPr txBox="1"/>
          <p:nvPr/>
        </p:nvSpPr>
        <p:spPr>
          <a:xfrm>
            <a:off x="2984655" y="2056686"/>
            <a:ext cx="5162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 Company</a:t>
            </a:r>
          </a:p>
          <a:p>
            <a:pPr marL="342900" indent="-342900">
              <a:buAutoNum type="arabicPeriod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Certification in Data Science and AI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54856-E3D4-8847-9418-21B7EF71AF32}"/>
              </a:ext>
            </a:extLst>
          </p:cNvPr>
          <p:cNvSpPr txBox="1"/>
          <p:nvPr/>
        </p:nvSpPr>
        <p:spPr>
          <a:xfrm>
            <a:off x="748145" y="9725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6609673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80" y="298668"/>
            <a:ext cx="10737489" cy="1124168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8EC4E-40BE-D64E-94E4-2BA05800C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175300-C7C7-584A-87EE-4CAEC5099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9" y="1949077"/>
            <a:ext cx="10528300" cy="1041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E84DA3-9CC3-0249-9D72-8BB23A8D9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9" y="3245256"/>
            <a:ext cx="10528300" cy="34516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E2678F-6BDC-8841-912F-46571A207843}"/>
              </a:ext>
            </a:extLst>
          </p:cNvPr>
          <p:cNvSpPr/>
          <p:nvPr/>
        </p:nvSpPr>
        <p:spPr>
          <a:xfrm>
            <a:off x="152580" y="1176788"/>
            <a:ext cx="42338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Link: https://www.insaid.co/certificate-in-data-science-foundation/</a:t>
            </a:r>
          </a:p>
        </p:txBody>
      </p:sp>
    </p:spTree>
    <p:extLst>
      <p:ext uri="{BB962C8B-B14F-4D97-AF65-F5344CB8AC3E}">
        <p14:creationId xmlns:p14="http://schemas.microsoft.com/office/powerpoint/2010/main" val="405056983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88AB06-67C2-A244-B4E3-CE70A00C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2B773-5FAB-A346-A5F8-A953E179C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" y="0"/>
            <a:ext cx="9717562" cy="67566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896960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44B40-84D4-E848-8F98-FAB1BEAD180F}"/>
              </a:ext>
            </a:extLst>
          </p:cNvPr>
          <p:cNvSpPr txBox="1"/>
          <p:nvPr/>
        </p:nvSpPr>
        <p:spPr>
          <a:xfrm>
            <a:off x="2984655" y="2056686"/>
            <a:ext cx="5162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 Company</a:t>
            </a:r>
          </a:p>
          <a:p>
            <a:pPr marL="342900" indent="-342900">
              <a:buAutoNum type="arabicPeriod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Certification in Data Science and AI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54856-E3D4-8847-9418-21B7EF71AF32}"/>
              </a:ext>
            </a:extLst>
          </p:cNvPr>
          <p:cNvSpPr txBox="1"/>
          <p:nvPr/>
        </p:nvSpPr>
        <p:spPr>
          <a:xfrm>
            <a:off x="748145" y="9725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453074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632F4F-0876-5D4A-A4B6-8041BC7C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511C8E-B0DF-EC41-8A88-9A2B0DA34BE8}"/>
              </a:ext>
            </a:extLst>
          </p:cNvPr>
          <p:cNvSpPr txBox="1"/>
          <p:nvPr/>
        </p:nvSpPr>
        <p:spPr>
          <a:xfrm>
            <a:off x="152580" y="647108"/>
            <a:ext cx="8520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 and AI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64DC069-12AA-C34F-AD23-C7061202BE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16" y="1422835"/>
            <a:ext cx="4857902" cy="54351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D8815F-A829-DC4B-824B-65519154E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61" y="1547563"/>
            <a:ext cx="5865483" cy="51857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46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44B40-84D4-E848-8F98-FAB1BEAD180F}"/>
              </a:ext>
            </a:extLst>
          </p:cNvPr>
          <p:cNvSpPr txBox="1"/>
          <p:nvPr/>
        </p:nvSpPr>
        <p:spPr>
          <a:xfrm>
            <a:off x="2984655" y="2056686"/>
            <a:ext cx="5162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 Company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Certification in Data Science and AI</a:t>
            </a:r>
          </a:p>
          <a:p>
            <a:pPr marL="342900" indent="-342900">
              <a:buAutoNum type="arabicPeriod" startAt="3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54856-E3D4-8847-9418-21B7EF71AF32}"/>
              </a:ext>
            </a:extLst>
          </p:cNvPr>
          <p:cNvSpPr txBox="1"/>
          <p:nvPr/>
        </p:nvSpPr>
        <p:spPr>
          <a:xfrm>
            <a:off x="748145" y="9725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5167543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08BCD5-DC4B-C243-B1E0-F869A4B31155}"/>
              </a:ext>
            </a:extLst>
          </p:cNvPr>
          <p:cNvSpPr txBox="1"/>
          <p:nvPr/>
        </p:nvSpPr>
        <p:spPr>
          <a:xfrm>
            <a:off x="69012" y="319178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5EF37-3566-BB40-99E6-28B119AFD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building, ceiling, indoor&#10;&#10;Description automatically generated">
            <a:extLst>
              <a:ext uri="{FF2B5EF4-FFF2-40B4-BE49-F238E27FC236}">
                <a16:creationId xmlns:a16="http://schemas.microsoft.com/office/drawing/2014/main" id="{D288D469-6BF8-F44B-ACCB-6F9B7E6C3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9" y="1681627"/>
            <a:ext cx="10667830" cy="51763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0184F0-3382-154B-B1AE-AE15A79C6AC7}"/>
              </a:ext>
            </a:extLst>
          </p:cNvPr>
          <p:cNvCxnSpPr>
            <a:cxnSpLocks/>
          </p:cNvCxnSpPr>
          <p:nvPr/>
        </p:nvCxnSpPr>
        <p:spPr>
          <a:xfrm>
            <a:off x="3708852" y="1397024"/>
            <a:ext cx="0" cy="56920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757DCC0-51C6-7048-A29F-F0FD438FD347}"/>
              </a:ext>
            </a:extLst>
          </p:cNvPr>
          <p:cNvSpPr/>
          <p:nvPr/>
        </p:nvSpPr>
        <p:spPr>
          <a:xfrm>
            <a:off x="69012" y="930970"/>
            <a:ext cx="25635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https://programs.insaid.co/enrollments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4688AA-202C-4F2A-9C07-01334DC4E72B}"/>
              </a:ext>
            </a:extLst>
          </p:cNvPr>
          <p:cNvCxnSpPr>
            <a:cxnSpLocks/>
          </p:cNvCxnSpPr>
          <p:nvPr/>
        </p:nvCxnSpPr>
        <p:spPr>
          <a:xfrm>
            <a:off x="3861252" y="1549424"/>
            <a:ext cx="0" cy="56920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04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44B40-84D4-E848-8F98-FAB1BEAD180F}"/>
              </a:ext>
            </a:extLst>
          </p:cNvPr>
          <p:cNvSpPr txBox="1"/>
          <p:nvPr/>
        </p:nvSpPr>
        <p:spPr>
          <a:xfrm>
            <a:off x="2984655" y="2056686"/>
            <a:ext cx="5162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 Company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Certification in Data Science and AI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54856-E3D4-8847-9418-21B7EF71AF32}"/>
              </a:ext>
            </a:extLst>
          </p:cNvPr>
          <p:cNvSpPr txBox="1"/>
          <p:nvPr/>
        </p:nvSpPr>
        <p:spPr>
          <a:xfrm>
            <a:off x="748145" y="9725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53323466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9958661-5D31-0540-B288-DF139CE91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5" y="1422835"/>
            <a:ext cx="10648731" cy="45789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24198-E29A-7446-B389-2DA0C03A7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152E6E-5843-1F49-9584-8D0161F6ED2D}"/>
              </a:ext>
            </a:extLst>
          </p:cNvPr>
          <p:cNvSpPr/>
          <p:nvPr/>
        </p:nvSpPr>
        <p:spPr>
          <a:xfrm>
            <a:off x="302081" y="5154806"/>
            <a:ext cx="2374617" cy="4479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2845" y="524648"/>
            <a:ext cx="939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We provide </a:t>
            </a:r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Pre-reads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that are read prior to the lectures so that it can help in succumbing the concepts clearly. </a:t>
            </a:r>
          </a:p>
        </p:txBody>
      </p:sp>
      <p:sp>
        <p:nvSpPr>
          <p:cNvPr id="5" name="Up Arrow 4"/>
          <p:cNvSpPr/>
          <p:nvPr/>
        </p:nvSpPr>
        <p:spPr>
          <a:xfrm>
            <a:off x="2551290" y="1170978"/>
            <a:ext cx="194734" cy="398598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D5D91-CC6E-4C30-8B90-3AD9588162AF}"/>
              </a:ext>
            </a:extLst>
          </p:cNvPr>
          <p:cNvSpPr/>
          <p:nvPr/>
        </p:nvSpPr>
        <p:spPr>
          <a:xfrm>
            <a:off x="454481" y="5307206"/>
            <a:ext cx="2374617" cy="4479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9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2DF86-512E-9F4B-910C-A94170F9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screen shot of a person&#10;&#10;Description automatically generated">
            <a:extLst>
              <a:ext uri="{FF2B5EF4-FFF2-40B4-BE49-F238E27FC236}">
                <a16:creationId xmlns:a16="http://schemas.microsoft.com/office/drawing/2014/main" id="{95D79201-B6EA-094D-87AC-BB1C153ED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236"/>
            <a:ext cx="10890069" cy="41665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396936-5515-5847-AE3D-6EB2B845B7D3}"/>
              </a:ext>
            </a:extLst>
          </p:cNvPr>
          <p:cNvSpPr/>
          <p:nvPr/>
        </p:nvSpPr>
        <p:spPr>
          <a:xfrm>
            <a:off x="0" y="2120661"/>
            <a:ext cx="2374617" cy="4479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6088" y="540037"/>
            <a:ext cx="905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We provide </a:t>
            </a:r>
            <a:r>
              <a:rPr lang="en-IN" sz="2000" b="1" dirty="0"/>
              <a:t>Post-reads</a:t>
            </a:r>
            <a:r>
              <a:rPr lang="en-IN" sz="2000" dirty="0"/>
              <a:t> after the lecture to get detailed information about the particular topic</a:t>
            </a:r>
          </a:p>
        </p:txBody>
      </p:sp>
      <p:sp>
        <p:nvSpPr>
          <p:cNvPr id="6" name="Up Arrow 5"/>
          <p:cNvSpPr/>
          <p:nvPr/>
        </p:nvSpPr>
        <p:spPr>
          <a:xfrm>
            <a:off x="2190045" y="971320"/>
            <a:ext cx="184572" cy="109251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0267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E9FC4-716C-1947-9E02-E594DF83A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29F608C7-656E-BD40-B89F-FD3EFA251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236"/>
            <a:ext cx="10890069" cy="41665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0EFD70-D9BC-B048-84FE-9B94D10637ED}"/>
              </a:ext>
            </a:extLst>
          </p:cNvPr>
          <p:cNvSpPr/>
          <p:nvPr/>
        </p:nvSpPr>
        <p:spPr>
          <a:xfrm>
            <a:off x="0" y="2685926"/>
            <a:ext cx="2374617" cy="22019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110" y="721360"/>
            <a:ext cx="880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Helvetica" panose="020B0604020202020204" pitchFamily="34" charset="0"/>
                <a:cs typeface="Helvetica" panose="020B0604020202020204" pitchFamily="34" charset="0"/>
              </a:rPr>
              <a:t>This is </a:t>
            </a:r>
            <a:r>
              <a:rPr lang="en-I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our course material</a:t>
            </a:r>
            <a:r>
              <a:rPr lang="en-IN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099733" y="82679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Up Arrow 7"/>
          <p:cNvSpPr/>
          <p:nvPr/>
        </p:nvSpPr>
        <p:spPr>
          <a:xfrm>
            <a:off x="2190044" y="1183025"/>
            <a:ext cx="184573" cy="139084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0092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68093-5324-A549-84F0-53983BC03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0F8C1BE5-4D84-924A-8719-D176F09A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731"/>
            <a:ext cx="10890069" cy="41665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1FDF0-53FF-6446-BA07-5AFF7D4E17DC}"/>
              </a:ext>
            </a:extLst>
          </p:cNvPr>
          <p:cNvSpPr/>
          <p:nvPr/>
        </p:nvSpPr>
        <p:spPr>
          <a:xfrm>
            <a:off x="0" y="4822298"/>
            <a:ext cx="2374617" cy="73891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0933" y="365125"/>
            <a:ext cx="942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In case our students miss any lecture, they can always </a:t>
            </a:r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refer to our recordings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. We have recordings available for all the lectures.</a:t>
            </a:r>
          </a:p>
        </p:txBody>
      </p:sp>
      <p:sp>
        <p:nvSpPr>
          <p:cNvPr id="5" name="Up Arrow 4"/>
          <p:cNvSpPr/>
          <p:nvPr/>
        </p:nvSpPr>
        <p:spPr>
          <a:xfrm>
            <a:off x="2178756" y="1011456"/>
            <a:ext cx="195861" cy="368472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7049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44B40-84D4-E848-8F98-FAB1BEAD180F}"/>
              </a:ext>
            </a:extLst>
          </p:cNvPr>
          <p:cNvSpPr txBox="1"/>
          <p:nvPr/>
        </p:nvSpPr>
        <p:spPr>
          <a:xfrm>
            <a:off x="2984655" y="2056686"/>
            <a:ext cx="5162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 Company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Certification in Data Science and AI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  <a:p>
            <a:pPr marL="342900" indent="-342900">
              <a:buAutoNum type="arabicPeriod" startAt="3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54856-E3D4-8847-9418-21B7EF71AF32}"/>
              </a:ext>
            </a:extLst>
          </p:cNvPr>
          <p:cNvSpPr txBox="1"/>
          <p:nvPr/>
        </p:nvSpPr>
        <p:spPr>
          <a:xfrm>
            <a:off x="748145" y="9725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2899284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332" y="231198"/>
            <a:ext cx="10051868" cy="1191637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  <a:b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</a:br>
            <a:r>
              <a:rPr lang="en-IN" sz="11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https://www.insaid.co/?page_id=33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1668"/>
            <a:ext cx="10418532" cy="5236332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BA917C-B228-C24E-A996-0A874E574669}"/>
              </a:ext>
            </a:extLst>
          </p:cNvPr>
          <p:cNvCxnSpPr>
            <a:cxnSpLocks/>
          </p:cNvCxnSpPr>
          <p:nvPr/>
        </p:nvCxnSpPr>
        <p:spPr>
          <a:xfrm flipV="1">
            <a:off x="6786283" y="2160494"/>
            <a:ext cx="0" cy="50202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B1FE96-8F51-8C42-A6A8-CF45F6770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619598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2A93C70-F82F-F14E-9C38-6E3B79434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689"/>
            <a:ext cx="7252447" cy="2631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0E863-ED19-794C-BC99-D3A4E5C7D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69F28E-B0A9-6843-9AFF-BDA876DF2D0F}"/>
              </a:ext>
            </a:extLst>
          </p:cNvPr>
          <p:cNvSpPr/>
          <p:nvPr/>
        </p:nvSpPr>
        <p:spPr>
          <a:xfrm>
            <a:off x="3716257" y="3509225"/>
            <a:ext cx="7173812" cy="284706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  <a:latin typeface="Helvetica" pitchFamily="2" charset="0"/>
              </a:rPr>
              <a:t>Resources include:</a:t>
            </a:r>
          </a:p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  <a:latin typeface="Helvetica" pitchFamily="2" charset="0"/>
              </a:rPr>
              <a:t>Community</a:t>
            </a: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- The heart of our knowledge centre to get all your queries and doubts answered.</a:t>
            </a:r>
          </a:p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  <a:latin typeface="Helvetica" pitchFamily="2" charset="0"/>
              </a:rPr>
              <a:t>Free1-on-1 Career Consultation</a:t>
            </a: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-  Students can schedule a free1-on-1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Career Consultation with our admission team.</a:t>
            </a:r>
          </a:p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  <a:latin typeface="Helvetica" pitchFamily="2" charset="0"/>
              </a:rPr>
              <a:t>GCD Reviews- </a:t>
            </a: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It includes </a:t>
            </a:r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some of the reviews from our current students.</a:t>
            </a:r>
            <a:endParaRPr lang="en-IN" sz="1600" dirty="0">
              <a:solidFill>
                <a:schemeClr val="tx1"/>
              </a:solidFill>
              <a:latin typeface="Helvetica" pitchFamily="2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F8C5FA-6194-A644-8115-87058200BBDC}"/>
              </a:ext>
            </a:extLst>
          </p:cNvPr>
          <p:cNvCxnSpPr>
            <a:cxnSpLocks/>
          </p:cNvCxnSpPr>
          <p:nvPr/>
        </p:nvCxnSpPr>
        <p:spPr>
          <a:xfrm flipH="1">
            <a:off x="1721224" y="1097837"/>
            <a:ext cx="1272987" cy="42616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A1FA33-5BE7-9246-816E-F63885740C3E}"/>
              </a:ext>
            </a:extLst>
          </p:cNvPr>
          <p:cNvCxnSpPr>
            <a:cxnSpLocks/>
          </p:cNvCxnSpPr>
          <p:nvPr/>
        </p:nvCxnSpPr>
        <p:spPr>
          <a:xfrm>
            <a:off x="3415554" y="118649"/>
            <a:ext cx="0" cy="56920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25173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235"/>
            <a:ext cx="10126488" cy="54966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82903B-E673-E24C-BAFB-60A83E23D394}"/>
              </a:ext>
            </a:extLst>
          </p:cNvPr>
          <p:cNvCxnSpPr>
            <a:cxnSpLocks/>
          </p:cNvCxnSpPr>
          <p:nvPr/>
        </p:nvCxnSpPr>
        <p:spPr>
          <a:xfrm flipV="1">
            <a:off x="8373036" y="1703293"/>
            <a:ext cx="0" cy="85618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5D156AF-FA14-D74A-AE87-537595800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02288-CE20-CE43-8786-C8F99B59BFC8}"/>
              </a:ext>
            </a:extLst>
          </p:cNvPr>
          <p:cNvSpPr txBox="1"/>
          <p:nvPr/>
        </p:nvSpPr>
        <p:spPr>
          <a:xfrm>
            <a:off x="152580" y="466165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F28CCF-AE3F-0C47-BA00-0E2F3D2A8704}"/>
              </a:ext>
            </a:extLst>
          </p:cNvPr>
          <p:cNvSpPr/>
          <p:nvPr/>
        </p:nvSpPr>
        <p:spPr>
          <a:xfrm>
            <a:off x="235789" y="103056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Link: https://www.community.insaid.co</a:t>
            </a:r>
          </a:p>
        </p:txBody>
      </p:sp>
    </p:spTree>
    <p:extLst>
      <p:ext uri="{BB962C8B-B14F-4D97-AF65-F5344CB8AC3E}">
        <p14:creationId xmlns:p14="http://schemas.microsoft.com/office/powerpoint/2010/main" val="46419580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2" y="1595718"/>
            <a:ext cx="11964437" cy="52622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" name="Straight Arrow Connector 3"/>
          <p:cNvCxnSpPr/>
          <p:nvPr/>
        </p:nvCxnSpPr>
        <p:spPr>
          <a:xfrm>
            <a:off x="6473898" y="4281680"/>
            <a:ext cx="1348153" cy="9847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3521751" y="4281680"/>
            <a:ext cx="1301261" cy="980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539A16F-6C6B-1145-BFEC-3BB4984CB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537C1-3A9E-0145-9E43-38000F7EE1E4}"/>
              </a:ext>
            </a:extLst>
          </p:cNvPr>
          <p:cNvSpPr txBox="1"/>
          <p:nvPr/>
        </p:nvSpPr>
        <p:spPr>
          <a:xfrm>
            <a:off x="152580" y="439271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 Topics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81612400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01" y="985837"/>
            <a:ext cx="10125075" cy="557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E7FA85-696A-4942-A2E4-9275A5D54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21DBDE-EDC5-5B48-8767-81007D6C5E11}"/>
              </a:ext>
            </a:extLst>
          </p:cNvPr>
          <p:cNvCxnSpPr>
            <a:cxnSpLocks/>
          </p:cNvCxnSpPr>
          <p:nvPr/>
        </p:nvCxnSpPr>
        <p:spPr>
          <a:xfrm flipV="1">
            <a:off x="10237694" y="1523998"/>
            <a:ext cx="0" cy="85618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A81214-E7EC-354F-98F5-46DE33FACCB6}"/>
              </a:ext>
            </a:extLst>
          </p:cNvPr>
          <p:cNvSpPr txBox="1"/>
          <p:nvPr/>
        </p:nvSpPr>
        <p:spPr>
          <a:xfrm>
            <a:off x="152580" y="296100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Submit a Request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6753307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B400-B2E3-0C4D-8536-4E31D0C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80" y="365125"/>
            <a:ext cx="8126506" cy="96165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Website Link: </a:t>
            </a:r>
            <a:r>
              <a:rPr lang="en-US" sz="2000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https://www.insaid.co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321DA-9B06-7A46-AF47-6D1DB684C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8E2889-F249-634B-A943-85E6B6737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883"/>
            <a:ext cx="12192000" cy="47961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42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pull/>
      </p:transition>
    </mc:Choice>
    <mc:Fallback xmlns="">
      <p:transition advClick="0">
        <p:pull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80" y="62752"/>
            <a:ext cx="7483857" cy="67952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B338D-2F59-6F48-9554-F70417EA1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192541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44B40-84D4-E848-8F98-FAB1BEAD180F}"/>
              </a:ext>
            </a:extLst>
          </p:cNvPr>
          <p:cNvSpPr txBox="1"/>
          <p:nvPr/>
        </p:nvSpPr>
        <p:spPr>
          <a:xfrm>
            <a:off x="2984655" y="2056686"/>
            <a:ext cx="5162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 Company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Certification in Data Science and AI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  <a:p>
            <a:pPr marL="342900" indent="-342900">
              <a:buAutoNum type="arabicPeriod" startAt="3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54856-E3D4-8847-9418-21B7EF71AF32}"/>
              </a:ext>
            </a:extLst>
          </p:cNvPr>
          <p:cNvSpPr txBox="1"/>
          <p:nvPr/>
        </p:nvSpPr>
        <p:spPr>
          <a:xfrm>
            <a:off x="748145" y="9725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8767022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80" y="236476"/>
            <a:ext cx="10051869" cy="1186359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Resources: </a:t>
            </a:r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CC407-636E-2E40-8C83-66CE3402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CA9E12-8E11-D045-A150-EE3D62124325}"/>
              </a:ext>
            </a:extLst>
          </p:cNvPr>
          <p:cNvSpPr/>
          <p:nvPr/>
        </p:nvSpPr>
        <p:spPr>
          <a:xfrm>
            <a:off x="7420728" y="3598169"/>
            <a:ext cx="3469341" cy="284706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Free 1-on-1 career consultation with our admission team helps our Students to have a clear vision of their path to becoming a successful Data Scientist. </a:t>
            </a:r>
          </a:p>
          <a:p>
            <a:pPr algn="just"/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They can </a:t>
            </a:r>
            <a:r>
              <a:rPr lang="en-IN" sz="1600" b="1" dirty="0">
                <a:solidFill>
                  <a:schemeClr val="tx1"/>
                </a:solidFill>
                <a:latin typeface="Helvetica" pitchFamily="2" charset="0"/>
              </a:rPr>
              <a:t>solve their day to day queries regarding our lectures and course materials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1AEB40-2D0D-4B44-BC39-52A970E17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513"/>
            <a:ext cx="7252447" cy="263154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67C1BE-C315-6646-8BE7-62086AF7A8B7}"/>
              </a:ext>
            </a:extLst>
          </p:cNvPr>
          <p:cNvCxnSpPr>
            <a:cxnSpLocks/>
          </p:cNvCxnSpPr>
          <p:nvPr/>
        </p:nvCxnSpPr>
        <p:spPr>
          <a:xfrm>
            <a:off x="3415554" y="2245712"/>
            <a:ext cx="0" cy="76200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C23E1E-6901-314F-A056-E325F1B79C3D}"/>
              </a:ext>
            </a:extLst>
          </p:cNvPr>
          <p:cNvCxnSpPr>
            <a:cxnSpLocks/>
          </p:cNvCxnSpPr>
          <p:nvPr/>
        </p:nvCxnSpPr>
        <p:spPr>
          <a:xfrm>
            <a:off x="3541060" y="3258724"/>
            <a:ext cx="744069" cy="50645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F8F1DF1-7FED-3647-B68E-F7C17A8C2362}"/>
              </a:ext>
            </a:extLst>
          </p:cNvPr>
          <p:cNvSpPr/>
          <p:nvPr/>
        </p:nvSpPr>
        <p:spPr>
          <a:xfrm>
            <a:off x="166283" y="1164136"/>
            <a:ext cx="45320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Link: https://www.insaid.co/talk-to-admissions/</a:t>
            </a:r>
          </a:p>
        </p:txBody>
      </p:sp>
    </p:spTree>
    <p:extLst>
      <p:ext uri="{BB962C8B-B14F-4D97-AF65-F5344CB8AC3E}">
        <p14:creationId xmlns:p14="http://schemas.microsoft.com/office/powerpoint/2010/main" val="2729471218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581" y="293815"/>
            <a:ext cx="10737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Talk to Admissions Team</a:t>
            </a:r>
          </a:p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E6EF8-54DC-CD41-A43F-77EC2B3B5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172285A-F65D-F145-942B-D16B313CD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8004"/>
            <a:ext cx="10820401" cy="55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19744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44B40-84D4-E848-8F98-FAB1BEAD180F}"/>
              </a:ext>
            </a:extLst>
          </p:cNvPr>
          <p:cNvSpPr txBox="1"/>
          <p:nvPr/>
        </p:nvSpPr>
        <p:spPr>
          <a:xfrm>
            <a:off x="2984655" y="2056686"/>
            <a:ext cx="5162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 Company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Certification in Data Science and AI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  <a:p>
            <a:pPr marL="342900" indent="-342900">
              <a:buAutoNum type="arabicPeriod" startAt="3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54856-E3D4-8847-9418-21B7EF71AF32}"/>
              </a:ext>
            </a:extLst>
          </p:cNvPr>
          <p:cNvSpPr txBox="1"/>
          <p:nvPr/>
        </p:nvSpPr>
        <p:spPr>
          <a:xfrm>
            <a:off x="748145" y="9725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177173049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80" y="365125"/>
            <a:ext cx="10737489" cy="1053367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Resources: </a:t>
            </a:r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9014B-92CD-914E-AE75-569F8287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DA9D6D-1770-5441-B235-2E4E8F123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513"/>
            <a:ext cx="7252447" cy="26315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2733B9-799F-C741-B39E-2174BD2CF0AA}"/>
              </a:ext>
            </a:extLst>
          </p:cNvPr>
          <p:cNvCxnSpPr>
            <a:cxnSpLocks/>
          </p:cNvCxnSpPr>
          <p:nvPr/>
        </p:nvCxnSpPr>
        <p:spPr>
          <a:xfrm>
            <a:off x="3415554" y="2245712"/>
            <a:ext cx="0" cy="76200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71A284-07DD-824C-A74B-463A5E61A5C5}"/>
              </a:ext>
            </a:extLst>
          </p:cNvPr>
          <p:cNvCxnSpPr>
            <a:cxnSpLocks/>
          </p:cNvCxnSpPr>
          <p:nvPr/>
        </p:nvCxnSpPr>
        <p:spPr>
          <a:xfrm flipH="1">
            <a:off x="1425388" y="3293517"/>
            <a:ext cx="1900519" cy="151156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27AE60F-9D12-3247-8DBA-C94A402DA48A}"/>
              </a:ext>
            </a:extLst>
          </p:cNvPr>
          <p:cNvSpPr/>
          <p:nvPr/>
        </p:nvSpPr>
        <p:spPr>
          <a:xfrm>
            <a:off x="7626916" y="3645814"/>
            <a:ext cx="3469341" cy="284706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GCD Reviews provides us the f</a:t>
            </a:r>
            <a:r>
              <a:rPr lang="en-IN" sz="1600" b="1" dirty="0">
                <a:solidFill>
                  <a:schemeClr val="tx1"/>
                </a:solidFill>
                <a:latin typeface="Helvetica" pitchFamily="2" charset="0"/>
              </a:rPr>
              <a:t>eedbacks of our programs from our students</a:t>
            </a: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. This helps us improve and make our programs more resourceful to our students.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C034E8-AB46-E648-AC32-F154E2E17F7F}"/>
              </a:ext>
            </a:extLst>
          </p:cNvPr>
          <p:cNvSpPr/>
          <p:nvPr/>
        </p:nvSpPr>
        <p:spPr>
          <a:xfrm>
            <a:off x="152580" y="1283004"/>
            <a:ext cx="80482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Link: https://blog.insaid.co/reviews-what-our-students-say-about-their-gcd-experience</a:t>
            </a:r>
            <a:r>
              <a:rPr lang="en-US" sz="1100" dirty="0">
                <a:latin typeface="Helvetica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77001014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80" y="521869"/>
            <a:ext cx="10515600" cy="900966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A5161-588E-DE49-B370-EE98F986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87C861-6F25-014E-8C19-68AACDF69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0" y="1819276"/>
            <a:ext cx="5684462" cy="467359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0D6D7-1BC6-784F-827D-0F8C09A83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720" y="1819275"/>
            <a:ext cx="5473700" cy="4673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03192A-86D7-A242-A705-435791097A93}"/>
              </a:ext>
            </a:extLst>
          </p:cNvPr>
          <p:cNvCxnSpPr>
            <a:cxnSpLocks/>
          </p:cNvCxnSpPr>
          <p:nvPr/>
        </p:nvCxnSpPr>
        <p:spPr>
          <a:xfrm>
            <a:off x="6195630" y="3429000"/>
            <a:ext cx="0" cy="1616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3967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44B40-84D4-E848-8F98-FAB1BEAD180F}"/>
              </a:ext>
            </a:extLst>
          </p:cNvPr>
          <p:cNvSpPr txBox="1"/>
          <p:nvPr/>
        </p:nvSpPr>
        <p:spPr>
          <a:xfrm>
            <a:off x="2984655" y="2056686"/>
            <a:ext cx="5162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 Company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Certification in Data Science and AI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  <a:p>
            <a:pPr marL="342900" indent="-342900">
              <a:buAutoNum type="arabicPeriod" startAt="4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54856-E3D4-8847-9418-21B7EF71AF32}"/>
              </a:ext>
            </a:extLst>
          </p:cNvPr>
          <p:cNvSpPr txBox="1"/>
          <p:nvPr/>
        </p:nvSpPr>
        <p:spPr>
          <a:xfrm>
            <a:off x="748145" y="9725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677769206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80" y="344802"/>
            <a:ext cx="10515600" cy="107803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B355F8-E53A-7D40-AACA-A73790B2F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8AF29-4D82-654C-99DE-08EE7945B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13" y="2696006"/>
            <a:ext cx="8182707" cy="41619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239546-D89D-4D4A-864C-3757C20A114B}"/>
              </a:ext>
            </a:extLst>
          </p:cNvPr>
          <p:cNvSpPr/>
          <p:nvPr/>
        </p:nvSpPr>
        <p:spPr>
          <a:xfrm>
            <a:off x="152580" y="1497106"/>
            <a:ext cx="3469341" cy="193189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IN" sz="16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INSAID’s Insights include </a:t>
            </a:r>
            <a:r>
              <a:rPr lang="en-IN" sz="1600" b="1" dirty="0">
                <a:solidFill>
                  <a:schemeClr val="tx1"/>
                </a:solidFill>
                <a:latin typeface="Helvetica" pitchFamily="2" charset="0"/>
              </a:rPr>
              <a:t>blogs, tutorials, beginner’s series, career articles and many more subfields</a:t>
            </a: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.</a:t>
            </a:r>
            <a:br>
              <a:rPr lang="en-IN" sz="1600" dirty="0">
                <a:solidFill>
                  <a:schemeClr val="tx1"/>
                </a:solidFill>
                <a:latin typeface="Helvetica" pitchFamily="2" charset="0"/>
              </a:rPr>
            </a:br>
            <a:endParaRPr lang="en-IN" sz="16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8FF797-73C8-3D47-A1CD-21C506665D4E}"/>
              </a:ext>
            </a:extLst>
          </p:cNvPr>
          <p:cNvCxnSpPr>
            <a:cxnSpLocks/>
          </p:cNvCxnSpPr>
          <p:nvPr/>
        </p:nvCxnSpPr>
        <p:spPr>
          <a:xfrm flipV="1">
            <a:off x="9583271" y="3135379"/>
            <a:ext cx="0" cy="5872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0816F18-D67A-234B-BA39-5BF00290E8ED}"/>
              </a:ext>
            </a:extLst>
          </p:cNvPr>
          <p:cNvSpPr/>
          <p:nvPr/>
        </p:nvSpPr>
        <p:spPr>
          <a:xfrm>
            <a:off x="152580" y="1161225"/>
            <a:ext cx="1398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http://blog.insaid.co</a:t>
            </a:r>
          </a:p>
        </p:txBody>
      </p:sp>
    </p:spTree>
    <p:extLst>
      <p:ext uri="{BB962C8B-B14F-4D97-AF65-F5344CB8AC3E}">
        <p14:creationId xmlns:p14="http://schemas.microsoft.com/office/powerpoint/2010/main" val="725937355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8" y="1301261"/>
            <a:ext cx="7743093" cy="425547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9316E-D571-1942-B85D-FFA7A721C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806F74-BD4A-4941-9005-4EB1B080BFA3}"/>
              </a:ext>
            </a:extLst>
          </p:cNvPr>
          <p:cNvSpPr/>
          <p:nvPr/>
        </p:nvSpPr>
        <p:spPr>
          <a:xfrm>
            <a:off x="7397454" y="3708567"/>
            <a:ext cx="4641966" cy="284706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INSAID’s </a:t>
            </a:r>
            <a:r>
              <a:rPr lang="en-IN" sz="1600" b="1" dirty="0">
                <a:solidFill>
                  <a:schemeClr val="tx1"/>
                </a:solidFill>
                <a:latin typeface="Helvetica" pitchFamily="2" charset="0"/>
              </a:rPr>
              <a:t>spotlight</a:t>
            </a: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 help  our students to </a:t>
            </a:r>
            <a:r>
              <a:rPr lang="en-IN" sz="1600" b="1" dirty="0">
                <a:solidFill>
                  <a:schemeClr val="tx1"/>
                </a:solidFill>
                <a:latin typeface="Helvetica" pitchFamily="2" charset="0"/>
              </a:rPr>
              <a:t>share their goals of becoming a  Data Scientist</a:t>
            </a: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, as our students are from different backgrounds from college students to employers in various companies. </a:t>
            </a:r>
          </a:p>
        </p:txBody>
      </p:sp>
    </p:spTree>
    <p:extLst>
      <p:ext uri="{BB962C8B-B14F-4D97-AF65-F5344CB8AC3E}">
        <p14:creationId xmlns:p14="http://schemas.microsoft.com/office/powerpoint/2010/main" val="372821796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80" y="310707"/>
            <a:ext cx="9166412" cy="1057019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002060"/>
                </a:solidFill>
              </a:rPr>
              <a:t> </a:t>
            </a:r>
            <a:r>
              <a:rPr lang="en-IN" sz="3600" dirty="0">
                <a:solidFill>
                  <a:srgbClr val="002060"/>
                </a:solidFill>
                <a:latin typeface="Helvetica" pitchFamily="2" charset="0"/>
              </a:rPr>
              <a:t>About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418" y="1828800"/>
            <a:ext cx="10170651" cy="138952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1600" dirty="0">
                <a:latin typeface="Helvetica" pitchFamily="2" charset="0"/>
              </a:rPr>
              <a:t>INSAID stands for </a:t>
            </a:r>
            <a:r>
              <a:rPr lang="en-IN" sz="1600" b="1" dirty="0">
                <a:latin typeface="Helvetica" pitchFamily="2" charset="0"/>
              </a:rPr>
              <a:t>International School of AI and Data Science</a:t>
            </a:r>
            <a:r>
              <a:rPr lang="en-IN" sz="1600" dirty="0">
                <a:latin typeface="Helvetica" pitchFamily="2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Helvetica" pitchFamily="2" charset="0"/>
              </a:rPr>
              <a:t>INSAID is India's </a:t>
            </a:r>
            <a:r>
              <a:rPr lang="en-US" sz="1600" b="1" dirty="0">
                <a:latin typeface="Helvetica" pitchFamily="2" charset="0"/>
              </a:rPr>
              <a:t>first academic institution </a:t>
            </a:r>
            <a:r>
              <a:rPr lang="en-US" sz="1600" dirty="0">
                <a:latin typeface="Helvetica" pitchFamily="2" charset="0"/>
              </a:rPr>
              <a:t>dedicated to research and education in </a:t>
            </a:r>
            <a:r>
              <a:rPr lang="en-US" sz="1600" b="1" dirty="0">
                <a:latin typeface="Helvetica" pitchFamily="2" charset="0"/>
              </a:rPr>
              <a:t>Data Science &amp; A.I. </a:t>
            </a:r>
            <a:r>
              <a:rPr lang="en-US" sz="1600" dirty="0">
                <a:latin typeface="Helvetica" pitchFamily="2" charset="0"/>
              </a:rPr>
              <a:t>established in 2018.</a:t>
            </a:r>
            <a:r>
              <a:rPr lang="en-IN" sz="1600" dirty="0">
                <a:latin typeface="Helvetica" pitchFamily="2" charset="0"/>
              </a:rPr>
              <a:t> </a:t>
            </a:r>
          </a:p>
          <a:p>
            <a:pPr marL="0" indent="0" algn="just">
              <a:buNone/>
            </a:pPr>
            <a:endParaRPr lang="en-IN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4A892-D2F6-2D43-A54E-DDDF0E8AE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4FE003-5F08-5E46-B031-FD809FA36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4" y="3429000"/>
            <a:ext cx="11065670" cy="1282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2A7DD-3061-884A-9119-6B3C9A671005}"/>
              </a:ext>
            </a:extLst>
          </p:cNvPr>
          <p:cNvSpPr txBox="1"/>
          <p:nvPr/>
        </p:nvSpPr>
        <p:spPr>
          <a:xfrm>
            <a:off x="719418" y="5136776"/>
            <a:ext cx="10170651" cy="795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Our </a:t>
            </a:r>
            <a:r>
              <a:rPr lang="en-US" sz="1600" b="1" dirty="0">
                <a:latin typeface="Helvetica" pitchFamily="2" charset="0"/>
              </a:rPr>
              <a:t>Global Certificate programs </a:t>
            </a:r>
            <a:r>
              <a:rPr lang="en-US" sz="1600" dirty="0">
                <a:latin typeface="Helvetica" pitchFamily="2" charset="0"/>
              </a:rPr>
              <a:t>gives you tools and training you need to transform your career from the comfort of your home.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6C653-A85D-A245-981B-EC7601365829}"/>
              </a:ext>
            </a:extLst>
          </p:cNvPr>
          <p:cNvSpPr txBox="1"/>
          <p:nvPr/>
        </p:nvSpPr>
        <p:spPr>
          <a:xfrm>
            <a:off x="290791" y="1145836"/>
            <a:ext cx="2455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Link: </a:t>
            </a:r>
            <a:r>
              <a:rPr lang="en-US" sz="1200" u="sng" dirty="0">
                <a:latin typeface="Helvetica" pitchFamily="2" charset="0"/>
              </a:rPr>
              <a:t>https://www.insaid.co/about/</a:t>
            </a:r>
          </a:p>
        </p:txBody>
      </p:sp>
    </p:spTree>
    <p:extLst>
      <p:ext uri="{BB962C8B-B14F-4D97-AF65-F5344CB8AC3E}">
        <p14:creationId xmlns:p14="http://schemas.microsoft.com/office/powerpoint/2010/main" val="813590518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44B40-84D4-E848-8F98-FAB1BEAD180F}"/>
              </a:ext>
            </a:extLst>
          </p:cNvPr>
          <p:cNvSpPr txBox="1"/>
          <p:nvPr/>
        </p:nvSpPr>
        <p:spPr>
          <a:xfrm>
            <a:off x="2984655" y="2056686"/>
            <a:ext cx="5162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 Company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Certification in Data Science and AI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  <a:p>
            <a:pPr marL="342900" indent="-342900">
              <a:buAutoNum type="arabicPeriod" startAt="4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54856-E3D4-8847-9418-21B7EF71AF32}"/>
              </a:ext>
            </a:extLst>
          </p:cNvPr>
          <p:cNvSpPr txBox="1"/>
          <p:nvPr/>
        </p:nvSpPr>
        <p:spPr>
          <a:xfrm>
            <a:off x="748145" y="9725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30224324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80" y="317377"/>
            <a:ext cx="10515600" cy="1105458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F94A80-431E-F542-A1E6-563DB8D97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5F7892-CF98-0345-B8EA-3B52ADA0B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1896"/>
            <a:ext cx="12192000" cy="52961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7AC7B6-5107-2F41-8F03-805220C47283}"/>
              </a:ext>
            </a:extLst>
          </p:cNvPr>
          <p:cNvCxnSpPr>
            <a:cxnSpLocks/>
          </p:cNvCxnSpPr>
          <p:nvPr/>
        </p:nvCxnSpPr>
        <p:spPr>
          <a:xfrm flipV="1">
            <a:off x="9233648" y="2086508"/>
            <a:ext cx="0" cy="5872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C69E172-F314-AF47-8006-07E34617427F}"/>
              </a:ext>
            </a:extLst>
          </p:cNvPr>
          <p:cNvSpPr/>
          <p:nvPr/>
        </p:nvSpPr>
        <p:spPr>
          <a:xfrm>
            <a:off x="152580" y="1161225"/>
            <a:ext cx="19383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https://www.insaid.co/about/</a:t>
            </a:r>
          </a:p>
        </p:txBody>
      </p:sp>
    </p:spTree>
    <p:extLst>
      <p:ext uri="{BB962C8B-B14F-4D97-AF65-F5344CB8AC3E}">
        <p14:creationId xmlns:p14="http://schemas.microsoft.com/office/powerpoint/2010/main" val="1723395929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5F7DBD-EB35-D74D-B880-7957F076E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E558B4-F5F4-9F48-A99C-D892016D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0" y="779929"/>
            <a:ext cx="10167940" cy="59998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726723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16924"/>
            <a:ext cx="12192000" cy="33410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B193C4-7123-CC44-B967-1B7DA50A0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FC6044-A288-1142-ACAC-D23D111FB542}"/>
              </a:ext>
            </a:extLst>
          </p:cNvPr>
          <p:cNvSpPr txBox="1"/>
          <p:nvPr/>
        </p:nvSpPr>
        <p:spPr>
          <a:xfrm>
            <a:off x="128265" y="365125"/>
            <a:ext cx="518603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  <a:cs typeface="Calibri" panose="020F0502020204030204" pitchFamily="34" charset="0"/>
              </a:rPr>
              <a:t>INSAID’S Career Centre</a:t>
            </a:r>
          </a:p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https://www.insaid.co/contact/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C8FD0-4DCD-864D-B75E-96D7B9B5671C}"/>
              </a:ext>
            </a:extLst>
          </p:cNvPr>
          <p:cNvSpPr txBox="1"/>
          <p:nvPr/>
        </p:nvSpPr>
        <p:spPr>
          <a:xfrm>
            <a:off x="128265" y="1422835"/>
            <a:ext cx="107618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INSAID Career Centre helps you </a:t>
            </a:r>
            <a:r>
              <a:rPr lang="en-US" b="1" dirty="0">
                <a:latin typeface="Helvetica" pitchFamily="2" charset="0"/>
              </a:rPr>
              <a:t>chart your career trajectory</a:t>
            </a:r>
            <a:r>
              <a:rPr lang="en-US" dirty="0">
                <a:latin typeface="Helvetica" pitchFamily="2" charset="0"/>
              </a:rPr>
              <a:t> and get your dream job by:</a:t>
            </a:r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Getting  in-depth </a:t>
            </a:r>
            <a:r>
              <a:rPr lang="en-US" sz="1600" b="1" dirty="0">
                <a:latin typeface="Helvetica" pitchFamily="2" charset="0"/>
              </a:rPr>
              <a:t>advice on salaries, roles &amp; job trends </a:t>
            </a:r>
            <a:r>
              <a:rPr lang="en-US" sz="1600" dirty="0">
                <a:latin typeface="Helvetica" pitchFamily="2" charset="0"/>
              </a:rPr>
              <a:t>though monthly career Q&amp;A.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Attend industry immersion workshops to </a:t>
            </a:r>
            <a:r>
              <a:rPr lang="en-US" sz="1600" b="1" dirty="0">
                <a:latin typeface="Helvetica" pitchFamily="2" charset="0"/>
              </a:rPr>
              <a:t>solve real industry problems</a:t>
            </a:r>
            <a:r>
              <a:rPr lang="en-US" sz="1600" dirty="0">
                <a:latin typeface="Helvetica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" pitchFamily="2" charset="0"/>
              </a:rPr>
              <a:t>Interacting with global leaders </a:t>
            </a:r>
            <a:r>
              <a:rPr lang="en-US" sz="1600" dirty="0">
                <a:latin typeface="Helvetica" pitchFamily="2" charset="0"/>
              </a:rPr>
              <a:t>in Data Science, ML and 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Get up to INR 20 Lakhs in funding to </a:t>
            </a:r>
            <a:r>
              <a:rPr lang="en-US" sz="1600" b="1" dirty="0">
                <a:latin typeface="Helvetica" pitchFamily="2" charset="0"/>
              </a:rPr>
              <a:t>launch your next AI/ML startup</a:t>
            </a:r>
            <a:r>
              <a:rPr lang="en-US" sz="1600" dirty="0">
                <a:latin typeface="Helvetica" pitchFamily="2" charset="0"/>
              </a:rPr>
              <a:t>. </a:t>
            </a:r>
          </a:p>
          <a:p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13102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804"/>
            <a:ext cx="12192000" cy="31741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20898" y="471503"/>
            <a:ext cx="10843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INSAID’s Catapult</a:t>
            </a:r>
          </a:p>
          <a:p>
            <a:r>
              <a:rPr lang="en-IN" sz="1100" dirty="0">
                <a:latin typeface="Helvetica" pitchFamily="2" charset="0"/>
                <a:hlinkClick r:id="rId3"/>
              </a:rPr>
              <a:t>https://www.insaid.co/global-certificate-in-data-science/#ILC</a:t>
            </a:r>
            <a:endParaRPr lang="en-IN" sz="1100" dirty="0">
              <a:latin typeface="Helvetica" pitchFamily="2" charset="0"/>
            </a:endParaRPr>
          </a:p>
          <a:p>
            <a:endParaRPr lang="en-IN" sz="1100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Start from basics and move to advanced topics with ease.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Helvetica" pitchFamily="2" charset="0"/>
              </a:rPr>
              <a:t>Faculty from world's premier institution like ISB.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Helvetica" pitchFamily="2" charset="0"/>
              </a:rPr>
              <a:t>Launch successful Data career with INSAID Career Centre.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Launch your own ML startup with 15 cr INSAID Vision </a:t>
            </a:r>
            <a:r>
              <a:rPr lang="en-IN" sz="1600" dirty="0">
                <a:latin typeface="Helvetica" pitchFamily="2" charset="0"/>
              </a:rPr>
              <a:t>Fund®.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68B9F-A3CC-6340-95C1-98DC27B50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376481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0410"/>
            <a:ext cx="12192000" cy="37775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1516" y="447388"/>
            <a:ext cx="10808553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INSAID’s Vision Fund</a:t>
            </a:r>
          </a:p>
          <a:p>
            <a:r>
              <a:rPr lang="en-IN" sz="11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https://www.insaid.co/global-certificate-in-data-science/#ILC</a:t>
            </a:r>
          </a:p>
          <a:p>
            <a:pPr>
              <a:lnSpc>
                <a:spcPct val="150000"/>
              </a:lnSpc>
            </a:pPr>
            <a:endParaRPr lang="en-IN" sz="1600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latin typeface="Helvetica" pitchFamily="2" charset="0"/>
              </a:rPr>
              <a:t>Many of us dream of becoming entrepreneurs and  have a startup of our own. You an launch your own ML startup with INR 15 Cr. INSAID Vision Fund.  </a:t>
            </a:r>
          </a:p>
          <a:p>
            <a:pPr>
              <a:lnSpc>
                <a:spcPct val="150000"/>
              </a:lnSpc>
            </a:pPr>
            <a:endParaRPr lang="en-IN" sz="16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19F65-33F0-104C-9764-95051A243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318052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80" y="513640"/>
            <a:ext cx="9179170" cy="90648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  <a:ea typeface="Cambria Math" panose="02040503050406030204" pitchFamily="18" charset="0"/>
              </a:rPr>
              <a:t>INSAID’s Ecosystem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CBDB1-E42C-0246-96A0-43A65DB3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AF571-6417-E147-9BBC-B3C7A561444D}"/>
              </a:ext>
            </a:extLst>
          </p:cNvPr>
          <p:cNvSpPr txBox="1"/>
          <p:nvPr/>
        </p:nvSpPr>
        <p:spPr>
          <a:xfrm>
            <a:off x="2223755" y="2621197"/>
            <a:ext cx="145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Helvetica" pitchFamily="2" charset="0"/>
              </a:rPr>
              <a:t>Website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8D6364-CA54-0147-A3EC-8287BA6E455C}"/>
              </a:ext>
            </a:extLst>
          </p:cNvPr>
          <p:cNvCxnSpPr>
            <a:cxnSpLocks/>
          </p:cNvCxnSpPr>
          <p:nvPr/>
        </p:nvCxnSpPr>
        <p:spPr>
          <a:xfrm>
            <a:off x="2941441" y="2993166"/>
            <a:ext cx="0" cy="2042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175E01-A8FE-EA42-9264-B72B9713184E}"/>
              </a:ext>
            </a:extLst>
          </p:cNvPr>
          <p:cNvCxnSpPr>
            <a:cxnSpLocks/>
          </p:cNvCxnSpPr>
          <p:nvPr/>
        </p:nvCxnSpPr>
        <p:spPr>
          <a:xfrm flipH="1">
            <a:off x="485318" y="3192004"/>
            <a:ext cx="5020237" cy="10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A05A81-1C93-9740-910A-56C389F092BE}"/>
              </a:ext>
            </a:extLst>
          </p:cNvPr>
          <p:cNvCxnSpPr/>
          <p:nvPr/>
        </p:nvCxnSpPr>
        <p:spPr>
          <a:xfrm>
            <a:off x="517365" y="3190116"/>
            <a:ext cx="0" cy="389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22015A-DE94-5A44-901B-16E503AC6D22}"/>
              </a:ext>
            </a:extLst>
          </p:cNvPr>
          <p:cNvCxnSpPr/>
          <p:nvPr/>
        </p:nvCxnSpPr>
        <p:spPr>
          <a:xfrm>
            <a:off x="1591968" y="3190116"/>
            <a:ext cx="0" cy="389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C11E91-18BF-DC43-83CC-F0160F165786}"/>
              </a:ext>
            </a:extLst>
          </p:cNvPr>
          <p:cNvCxnSpPr/>
          <p:nvPr/>
        </p:nvCxnSpPr>
        <p:spPr>
          <a:xfrm>
            <a:off x="2941441" y="3177578"/>
            <a:ext cx="0" cy="389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7CDCE9-0BB5-2C44-83AD-7E31825FFA2F}"/>
              </a:ext>
            </a:extLst>
          </p:cNvPr>
          <p:cNvCxnSpPr/>
          <p:nvPr/>
        </p:nvCxnSpPr>
        <p:spPr>
          <a:xfrm>
            <a:off x="4224980" y="3184694"/>
            <a:ext cx="0" cy="389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F644E0-2565-C646-94F8-44656DAB2135}"/>
              </a:ext>
            </a:extLst>
          </p:cNvPr>
          <p:cNvCxnSpPr/>
          <p:nvPr/>
        </p:nvCxnSpPr>
        <p:spPr>
          <a:xfrm>
            <a:off x="5505555" y="3184694"/>
            <a:ext cx="0" cy="389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9714D7-A9EC-0548-B6F2-75B403DB14CF}"/>
              </a:ext>
            </a:extLst>
          </p:cNvPr>
          <p:cNvSpPr txBox="1"/>
          <p:nvPr/>
        </p:nvSpPr>
        <p:spPr>
          <a:xfrm>
            <a:off x="196905" y="3558443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Helvetica" pitchFamily="2" charset="0"/>
              </a:rPr>
              <a:t>Programs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9FE0B1-DE03-5943-BC85-E12F0219B243}"/>
              </a:ext>
            </a:extLst>
          </p:cNvPr>
          <p:cNvSpPr txBox="1"/>
          <p:nvPr/>
        </p:nvSpPr>
        <p:spPr>
          <a:xfrm>
            <a:off x="1149478" y="3566587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u="sng" dirty="0">
                <a:latin typeface="Helvetica" pitchFamily="2" charset="0"/>
              </a:rPr>
              <a:t>My </a:t>
            </a:r>
          </a:p>
          <a:p>
            <a:pPr algn="ctr"/>
            <a:r>
              <a:rPr lang="en-US" sz="1400" u="sng" dirty="0">
                <a:latin typeface="Helvetica" pitchFamily="2" charset="0"/>
              </a:rPr>
              <a:t>Classroom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9FDD30-9F87-5547-8176-F4FFC54E0C36}"/>
              </a:ext>
            </a:extLst>
          </p:cNvPr>
          <p:cNvSpPr txBox="1"/>
          <p:nvPr/>
        </p:nvSpPr>
        <p:spPr>
          <a:xfrm>
            <a:off x="2411511" y="3558443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Helvetica" pitchFamily="2" charset="0"/>
              </a:rPr>
              <a:t>Resources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140C08-EA6B-B444-A830-AD9F5ECE6AF6}"/>
              </a:ext>
            </a:extLst>
          </p:cNvPr>
          <p:cNvSpPr txBox="1"/>
          <p:nvPr/>
        </p:nvSpPr>
        <p:spPr>
          <a:xfrm>
            <a:off x="3861217" y="358101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Helvetica" pitchFamily="2" charset="0"/>
              </a:rPr>
              <a:t>Insights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A79900-A1DE-AD40-B4C6-B6F19C4A01C7}"/>
              </a:ext>
            </a:extLst>
          </p:cNvPr>
          <p:cNvSpPr/>
          <p:nvPr/>
        </p:nvSpPr>
        <p:spPr>
          <a:xfrm>
            <a:off x="5101100" y="3573703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latin typeface="Helvetica" pitchFamily="2" charset="0"/>
              </a:rPr>
              <a:t>About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FFED56-7618-DD45-9E3A-3820D9CC776F}"/>
              </a:ext>
            </a:extLst>
          </p:cNvPr>
          <p:cNvCxnSpPr>
            <a:cxnSpLocks/>
          </p:cNvCxnSpPr>
          <p:nvPr/>
        </p:nvCxnSpPr>
        <p:spPr>
          <a:xfrm flipH="1">
            <a:off x="517365" y="4615579"/>
            <a:ext cx="9120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B1A0EE-6C81-0B45-9888-79CCED79F2B5}"/>
              </a:ext>
            </a:extLst>
          </p:cNvPr>
          <p:cNvCxnSpPr>
            <a:cxnSpLocks/>
          </p:cNvCxnSpPr>
          <p:nvPr/>
        </p:nvCxnSpPr>
        <p:spPr>
          <a:xfrm>
            <a:off x="728981" y="3884809"/>
            <a:ext cx="8456" cy="7307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8739975-BC04-0046-8A2F-6C3E97439913}"/>
              </a:ext>
            </a:extLst>
          </p:cNvPr>
          <p:cNvCxnSpPr>
            <a:cxnSpLocks/>
          </p:cNvCxnSpPr>
          <p:nvPr/>
        </p:nvCxnSpPr>
        <p:spPr>
          <a:xfrm>
            <a:off x="517365" y="4615578"/>
            <a:ext cx="0" cy="107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7F02AF-44E3-E749-8C23-E05F4B95AAD8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429460" y="4615579"/>
            <a:ext cx="21996" cy="1190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423B0F-33F6-3242-BCD1-91A0A0F2605D}"/>
              </a:ext>
            </a:extLst>
          </p:cNvPr>
          <p:cNvSpPr txBox="1"/>
          <p:nvPr/>
        </p:nvSpPr>
        <p:spPr>
          <a:xfrm>
            <a:off x="0" y="5806522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GCD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881B6F-25A9-FE4D-B123-9C0D1CE81BDB}"/>
              </a:ext>
            </a:extLst>
          </p:cNvPr>
          <p:cNvSpPr txBox="1"/>
          <p:nvPr/>
        </p:nvSpPr>
        <p:spPr>
          <a:xfrm>
            <a:off x="976005" y="5806522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Data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Science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Foundation</a:t>
            </a:r>
            <a:endParaRPr lang="en-US" sz="12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5BF89E-BB67-B448-A040-AD13CF819A61}"/>
              </a:ext>
            </a:extLst>
          </p:cNvPr>
          <p:cNvCxnSpPr>
            <a:cxnSpLocks/>
          </p:cNvCxnSpPr>
          <p:nvPr/>
        </p:nvCxnSpPr>
        <p:spPr>
          <a:xfrm>
            <a:off x="2941441" y="4383676"/>
            <a:ext cx="8456" cy="7307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E4A4F6-DC80-024A-92FA-FFB70A4E9002}"/>
              </a:ext>
            </a:extLst>
          </p:cNvPr>
          <p:cNvCxnSpPr>
            <a:cxnSpLocks/>
          </p:cNvCxnSpPr>
          <p:nvPr/>
        </p:nvCxnSpPr>
        <p:spPr>
          <a:xfrm flipH="1">
            <a:off x="2374328" y="5126138"/>
            <a:ext cx="1159594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9B8799-B7D0-9C44-95FD-E11E503140AE}"/>
              </a:ext>
            </a:extLst>
          </p:cNvPr>
          <p:cNvCxnSpPr>
            <a:cxnSpLocks/>
          </p:cNvCxnSpPr>
          <p:nvPr/>
        </p:nvCxnSpPr>
        <p:spPr>
          <a:xfrm>
            <a:off x="2381484" y="5126138"/>
            <a:ext cx="0" cy="564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BD2907-D1E9-0940-99CB-3DFFB96463B0}"/>
              </a:ext>
            </a:extLst>
          </p:cNvPr>
          <p:cNvCxnSpPr>
            <a:cxnSpLocks/>
          </p:cNvCxnSpPr>
          <p:nvPr/>
        </p:nvCxnSpPr>
        <p:spPr>
          <a:xfrm flipH="1">
            <a:off x="3533922" y="5126138"/>
            <a:ext cx="1013" cy="564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6E9EB11-E220-3746-B738-5BD7A18E033D}"/>
              </a:ext>
            </a:extLst>
          </p:cNvPr>
          <p:cNvSpPr txBox="1"/>
          <p:nvPr/>
        </p:nvSpPr>
        <p:spPr>
          <a:xfrm>
            <a:off x="3004189" y="5811024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1 – on – 1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Career 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Consultation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CF1A35-E526-9840-9D67-A1C875DC2D91}"/>
              </a:ext>
            </a:extLst>
          </p:cNvPr>
          <p:cNvSpPr txBox="1"/>
          <p:nvPr/>
        </p:nvSpPr>
        <p:spPr>
          <a:xfrm>
            <a:off x="1931218" y="5811025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GCD</a:t>
            </a:r>
          </a:p>
          <a:p>
            <a:pPr algn="ctr"/>
            <a:r>
              <a:rPr lang="en-US" sz="1200" dirty="0">
                <a:latin typeface="Helvetica" pitchFamily="2" charset="0"/>
              </a:rPr>
              <a:t>Reviews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FF375A-A5C8-DD47-896C-2EA33E92680B}"/>
              </a:ext>
            </a:extLst>
          </p:cNvPr>
          <p:cNvCxnSpPr>
            <a:cxnSpLocks/>
          </p:cNvCxnSpPr>
          <p:nvPr/>
        </p:nvCxnSpPr>
        <p:spPr>
          <a:xfrm>
            <a:off x="4290508" y="3894292"/>
            <a:ext cx="3586" cy="1796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910F5E3-4EE7-B043-B976-03BFE6BCBAE1}"/>
              </a:ext>
            </a:extLst>
          </p:cNvPr>
          <p:cNvSpPr txBox="1"/>
          <p:nvPr/>
        </p:nvSpPr>
        <p:spPr>
          <a:xfrm>
            <a:off x="4048674" y="581102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Blog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1330EFE-AC5F-A047-8207-8478AA0146D5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5448135" y="3929036"/>
            <a:ext cx="2926" cy="1881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781D17D-2CFF-4E43-86ED-E65AE0A78ACE}"/>
              </a:ext>
            </a:extLst>
          </p:cNvPr>
          <p:cNvSpPr txBox="1"/>
          <p:nvPr/>
        </p:nvSpPr>
        <p:spPr>
          <a:xfrm>
            <a:off x="5151684" y="5811024"/>
            <a:ext cx="598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Vision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D0048A-D695-DB45-8B03-931E858EF979}"/>
              </a:ext>
            </a:extLst>
          </p:cNvPr>
          <p:cNvSpPr txBox="1"/>
          <p:nvPr/>
        </p:nvSpPr>
        <p:spPr>
          <a:xfrm>
            <a:off x="8310155" y="2613065"/>
            <a:ext cx="145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Helvetica" pitchFamily="2" charset="0"/>
              </a:rPr>
              <a:t>E-mail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9680DE-99EF-334F-94BA-79B5CAE425AC}"/>
              </a:ext>
            </a:extLst>
          </p:cNvPr>
          <p:cNvCxnSpPr>
            <a:cxnSpLocks/>
          </p:cNvCxnSpPr>
          <p:nvPr/>
        </p:nvCxnSpPr>
        <p:spPr>
          <a:xfrm flipH="1">
            <a:off x="6654751" y="3182726"/>
            <a:ext cx="4375892" cy="14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E59A3B-168A-2243-93D2-75D54AB2D70F}"/>
              </a:ext>
            </a:extLst>
          </p:cNvPr>
          <p:cNvCxnSpPr>
            <a:cxnSpLocks/>
          </p:cNvCxnSpPr>
          <p:nvPr/>
        </p:nvCxnSpPr>
        <p:spPr>
          <a:xfrm>
            <a:off x="8842697" y="2978450"/>
            <a:ext cx="0" cy="2042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67A614-3FAE-B844-AAB9-9A1C871CB73C}"/>
              </a:ext>
            </a:extLst>
          </p:cNvPr>
          <p:cNvCxnSpPr/>
          <p:nvPr/>
        </p:nvCxnSpPr>
        <p:spPr>
          <a:xfrm>
            <a:off x="6654751" y="3190116"/>
            <a:ext cx="0" cy="389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019FD1-1A67-B842-9CD1-253A7BAA7AFA}"/>
              </a:ext>
            </a:extLst>
          </p:cNvPr>
          <p:cNvCxnSpPr/>
          <p:nvPr/>
        </p:nvCxnSpPr>
        <p:spPr>
          <a:xfrm>
            <a:off x="7920318" y="3182726"/>
            <a:ext cx="0" cy="389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B5E9CD-411D-B141-932B-CAB997CF7F0D}"/>
              </a:ext>
            </a:extLst>
          </p:cNvPr>
          <p:cNvCxnSpPr/>
          <p:nvPr/>
        </p:nvCxnSpPr>
        <p:spPr>
          <a:xfrm>
            <a:off x="9681385" y="3187436"/>
            <a:ext cx="0" cy="389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73B6B12-21EC-0347-875C-C46BFB5A5376}"/>
              </a:ext>
            </a:extLst>
          </p:cNvPr>
          <p:cNvCxnSpPr/>
          <p:nvPr/>
        </p:nvCxnSpPr>
        <p:spPr>
          <a:xfrm>
            <a:off x="11030643" y="3171001"/>
            <a:ext cx="0" cy="389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1EE702B-B826-4746-9B5B-C6ED12FD795D}"/>
              </a:ext>
            </a:extLst>
          </p:cNvPr>
          <p:cNvSpPr txBox="1"/>
          <p:nvPr/>
        </p:nvSpPr>
        <p:spPr>
          <a:xfrm>
            <a:off x="6156874" y="3586515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Helvetica" pitchFamily="2" charset="0"/>
              </a:rPr>
              <a:t>Academics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4FB440-A767-9D42-AD85-6461B19E4695}"/>
              </a:ext>
            </a:extLst>
          </p:cNvPr>
          <p:cNvSpPr txBox="1"/>
          <p:nvPr/>
        </p:nvSpPr>
        <p:spPr>
          <a:xfrm>
            <a:off x="7487291" y="3578954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Helvetica" pitchFamily="2" charset="0"/>
              </a:rPr>
              <a:t>Queries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46FE47-CEDD-1B43-8AE3-02468FA32F16}"/>
              </a:ext>
            </a:extLst>
          </p:cNvPr>
          <p:cNvSpPr txBox="1"/>
          <p:nvPr/>
        </p:nvSpPr>
        <p:spPr>
          <a:xfrm>
            <a:off x="9439973" y="357895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Helvetica" pitchFamily="2" charset="0"/>
              </a:rPr>
              <a:t>Info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45E3E0-C409-234A-B7CA-6990281FA0F1}"/>
              </a:ext>
            </a:extLst>
          </p:cNvPr>
          <p:cNvSpPr txBox="1"/>
          <p:nvPr/>
        </p:nvSpPr>
        <p:spPr>
          <a:xfrm>
            <a:off x="10684234" y="3563568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Helvetica" pitchFamily="2" charset="0"/>
              </a:rPr>
              <a:t>Admissions</a:t>
            </a:r>
          </a:p>
        </p:txBody>
      </p:sp>
    </p:spTree>
    <p:extLst>
      <p:ext uri="{BB962C8B-B14F-4D97-AF65-F5344CB8AC3E}">
        <p14:creationId xmlns:p14="http://schemas.microsoft.com/office/powerpoint/2010/main" val="289050750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40506"/>
              </p:ext>
            </p:extLst>
          </p:nvPr>
        </p:nvGraphicFramePr>
        <p:xfrm>
          <a:off x="0" y="2280356"/>
          <a:ext cx="12192000" cy="457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1">
                  <a:extLst>
                    <a:ext uri="{9D8B030D-6E8A-4147-A177-3AD203B41FA5}">
                      <a16:colId xmlns:a16="http://schemas.microsoft.com/office/drawing/2014/main" val="837265852"/>
                    </a:ext>
                  </a:extLst>
                </a:gridCol>
                <a:gridCol w="4267199">
                  <a:extLst>
                    <a:ext uri="{9D8B030D-6E8A-4147-A177-3AD203B41FA5}">
                      <a16:colId xmlns:a16="http://schemas.microsoft.com/office/drawing/2014/main" val="4438600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52617169"/>
                    </a:ext>
                  </a:extLst>
                </a:gridCol>
              </a:tblGrid>
              <a:tr h="4577644"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Name</a:t>
                      </a:r>
                    </a:p>
                    <a:p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Academics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Queries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Information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I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Admissions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hlinkClick r:id="rId2"/>
                        </a:rPr>
                        <a:t>academics@insaid.co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dirty="0">
                          <a:solidFill>
                            <a:schemeClr val="tx1"/>
                          </a:solidFill>
                          <a:hlinkClick r:id="rId3"/>
                        </a:rPr>
                        <a:t>queries@insaid.co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dirty="0">
                          <a:solidFill>
                            <a:schemeClr val="tx1"/>
                          </a:solidFill>
                          <a:hlinkClick r:id="rId4"/>
                        </a:rPr>
                        <a:t>info@insaid.co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dirty="0">
                          <a:solidFill>
                            <a:schemeClr val="tx1"/>
                          </a:solidFill>
                          <a:hlinkClick r:id="rId5"/>
                        </a:rPr>
                        <a:t>admissions@insaid.co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Purpose</a:t>
                      </a:r>
                    </a:p>
                    <a:p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</a:rPr>
                        <a:t> inform students about programs</a:t>
                      </a:r>
                    </a:p>
                    <a:p>
                      <a:r>
                        <a:rPr lang="en-IN" sz="1600" baseline="0" dirty="0">
                          <a:solidFill>
                            <a:schemeClr val="tx1"/>
                          </a:solidFill>
                        </a:rPr>
                        <a:t>Status.(quizes, projects and queries)</a:t>
                      </a:r>
                    </a:p>
                    <a:p>
                      <a:endParaRPr lang="en-IN" sz="1600" baseline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Through this we solve the queries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</a:rPr>
                        <a:t> .</a:t>
                      </a:r>
                    </a:p>
                    <a:p>
                      <a:endParaRPr lang="en-IN" sz="1600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sz="1600" baseline="0" dirty="0">
                          <a:solidFill>
                            <a:schemeClr val="tx1"/>
                          </a:solidFill>
                        </a:rPr>
                        <a:t>Through this we provide the account related information. (eg; password change)</a:t>
                      </a:r>
                    </a:p>
                    <a:p>
                      <a:endParaRPr lang="en-IN" sz="1600" baseline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sz="1600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sz="1600" baseline="0" dirty="0">
                          <a:solidFill>
                            <a:schemeClr val="tx1"/>
                          </a:solidFill>
                        </a:rPr>
                        <a:t>Through this we keep record of our students programs.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35221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724A5A-EC02-DE4F-AF38-DBA9EA5BA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181" y="308679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91912" y="308679"/>
            <a:ext cx="4097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Helvetica" panose="020B0604020202020204" pitchFamily="34" charset="0"/>
                <a:cs typeface="Helvetica" panose="020B0604020202020204" pitchFamily="34" charset="0"/>
              </a:rPr>
              <a:t>Emails</a:t>
            </a:r>
          </a:p>
        </p:txBody>
      </p:sp>
    </p:spTree>
    <p:extLst>
      <p:ext uri="{BB962C8B-B14F-4D97-AF65-F5344CB8AC3E}">
        <p14:creationId xmlns:p14="http://schemas.microsoft.com/office/powerpoint/2010/main" val="215529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 flipV="1">
            <a:off x="10774680" y="5159943"/>
            <a:ext cx="61762" cy="4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en-IN" sz="2000" b="0" i="0" u="none" strike="noStrike" kern="1200" cap="all" spc="0" normalizeH="0" baseline="0" noProof="0" dirty="0">
              <a:ln>
                <a:noFill/>
              </a:ln>
              <a:solidFill>
                <a:srgbClr val="82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04861"/>
            <a:ext cx="3570451" cy="14017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D44B40-84D4-E848-8F98-FAB1BEAD180F}"/>
              </a:ext>
            </a:extLst>
          </p:cNvPr>
          <p:cNvSpPr txBox="1"/>
          <p:nvPr/>
        </p:nvSpPr>
        <p:spPr>
          <a:xfrm>
            <a:off x="2984655" y="2056686"/>
            <a:ext cx="5162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 Company</a:t>
            </a:r>
          </a:p>
          <a:p>
            <a:pPr marL="342900" indent="-342900">
              <a:buAutoNum type="arabicPeriod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Certificate in Data Science Foundation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Certificate in Data Science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Global Certification in Data Science and AI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My Classroom</a:t>
            </a:r>
          </a:p>
          <a:p>
            <a:pPr marL="342900" indent="-342900">
              <a:buAutoNum type="arabicPeriod" startAt="3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Resources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Community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Free 1-on-1 Career Consultation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GCD Reviews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Insights</a:t>
            </a:r>
          </a:p>
          <a:p>
            <a:pPr marL="342900" indent="-342900">
              <a:buAutoNum type="arabicPeriod" startAt="4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About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54856-E3D4-8847-9418-21B7EF71AF32}"/>
              </a:ext>
            </a:extLst>
          </p:cNvPr>
          <p:cNvSpPr txBox="1"/>
          <p:nvPr/>
        </p:nvSpPr>
        <p:spPr>
          <a:xfrm>
            <a:off x="748145" y="97258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88368550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80" y="411776"/>
            <a:ext cx="9430691" cy="1002748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Programs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3576"/>
            <a:ext cx="7969624" cy="44644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24A5A-EC02-DE4F-AF38-DBA9EA5BA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01145C-87AC-6848-9316-815B26F761C8}"/>
              </a:ext>
            </a:extLst>
          </p:cNvPr>
          <p:cNvCxnSpPr>
            <a:cxnSpLocks/>
          </p:cNvCxnSpPr>
          <p:nvPr/>
        </p:nvCxnSpPr>
        <p:spPr>
          <a:xfrm flipV="1">
            <a:off x="3424518" y="2850776"/>
            <a:ext cx="0" cy="50202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Cloud Callout 21">
            <a:extLst>
              <a:ext uri="{FF2B5EF4-FFF2-40B4-BE49-F238E27FC236}">
                <a16:creationId xmlns:a16="http://schemas.microsoft.com/office/drawing/2014/main" id="{6D70AEC0-86EA-E741-97FB-1649F3005485}"/>
              </a:ext>
            </a:extLst>
          </p:cNvPr>
          <p:cNvSpPr/>
          <p:nvPr/>
        </p:nvSpPr>
        <p:spPr>
          <a:xfrm>
            <a:off x="8050014" y="2393576"/>
            <a:ext cx="4141986" cy="38304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itchFamily="2" charset="0"/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itchFamily="2" charset="0"/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Our goal through the program is to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equip you with concepts, context and exposure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so that not only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you have the tools and training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but the exposure you require to become a Data leader of tomorrow.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49FAB-7380-3B46-B01C-6DDC9CF7BD99}"/>
              </a:ext>
            </a:extLst>
          </p:cNvPr>
          <p:cNvSpPr txBox="1"/>
          <p:nvPr/>
        </p:nvSpPr>
        <p:spPr>
          <a:xfrm>
            <a:off x="230630" y="1284335"/>
            <a:ext cx="207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Link: </a:t>
            </a:r>
            <a:r>
              <a:rPr lang="en-US" sz="1200" u="sng" dirty="0">
                <a:latin typeface="Helvetica" pitchFamily="2" charset="0"/>
              </a:rPr>
              <a:t>https://www.insaid.co/</a:t>
            </a:r>
          </a:p>
        </p:txBody>
      </p:sp>
    </p:spTree>
    <p:extLst>
      <p:ext uri="{BB962C8B-B14F-4D97-AF65-F5344CB8AC3E}">
        <p14:creationId xmlns:p14="http://schemas.microsoft.com/office/powerpoint/2010/main" val="415867192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007CDE-DEFA-BE40-9DEC-66EF64EDD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6" y="480436"/>
            <a:ext cx="5602940" cy="3025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F08C6-3F26-0B4A-B389-D7BFA80037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6" y="3696743"/>
            <a:ext cx="5602940" cy="3025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5AEF6-EDBB-5042-A7F3-D85B57D4E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9" y="365125"/>
            <a:ext cx="1149351" cy="10577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F854E9-37A8-B74D-8BCD-DC37F8484F48}"/>
              </a:ext>
            </a:extLst>
          </p:cNvPr>
          <p:cNvSpPr/>
          <p:nvPr/>
        </p:nvSpPr>
        <p:spPr>
          <a:xfrm>
            <a:off x="6642847" y="2174919"/>
            <a:ext cx="4247222" cy="2809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200000"/>
              </a:lnSpc>
            </a:pPr>
            <a:endParaRPr lang="en-IN" sz="1600" dirty="0">
              <a:solidFill>
                <a:schemeClr val="tx1"/>
              </a:solidFill>
              <a:latin typeface="Helvetica" pitchFamily="2" charset="0"/>
            </a:endParaRPr>
          </a:p>
          <a:p>
            <a:pPr algn="just">
              <a:lnSpc>
                <a:spcPct val="200000"/>
              </a:lnSpc>
            </a:pP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We help our students launch a career in the field of </a:t>
            </a:r>
            <a:r>
              <a:rPr lang="en-IN" sz="1600" b="1" dirty="0">
                <a:solidFill>
                  <a:schemeClr val="tx1"/>
                </a:solidFill>
                <a:latin typeface="Helvetica" pitchFamily="2" charset="0"/>
              </a:rPr>
              <a:t>Data Science, Machine Learning, A.I. and other exciting field of IOT</a:t>
            </a: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. </a:t>
            </a:r>
          </a:p>
          <a:p>
            <a:pPr algn="just">
              <a:lnSpc>
                <a:spcPct val="200000"/>
              </a:lnSpc>
            </a:pPr>
            <a:r>
              <a:rPr lang="en-IN" sz="1600" dirty="0">
                <a:solidFill>
                  <a:schemeClr val="tx1"/>
                </a:solidFill>
                <a:latin typeface="Helvetica" pitchFamily="2" charset="0"/>
              </a:rPr>
              <a:t>We provide certificates on completion of the courses.</a:t>
            </a:r>
          </a:p>
          <a:p>
            <a:pPr algn="just"/>
            <a:endParaRPr lang="en-IN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1033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1121</Words>
  <Application>Microsoft Office PowerPoint</Application>
  <PresentationFormat>Widescreen</PresentationFormat>
  <Paragraphs>301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Helvetica</vt:lpstr>
      <vt:lpstr>Tw Cen MT</vt:lpstr>
      <vt:lpstr>Office Theme</vt:lpstr>
      <vt:lpstr>PowerPoint Presentation</vt:lpstr>
      <vt:lpstr>PowerPoint Presentation</vt:lpstr>
      <vt:lpstr>Website Link: https://www.insaid.co</vt:lpstr>
      <vt:lpstr> About Company</vt:lpstr>
      <vt:lpstr>INSAID’s Ecosystem</vt:lpstr>
      <vt:lpstr>PowerPoint Presentation</vt:lpstr>
      <vt:lpstr>PowerPoint Presentation</vt:lpstr>
      <vt:lpstr>Programs</vt:lpstr>
      <vt:lpstr>PowerPoint Presentation</vt:lpstr>
      <vt:lpstr>PowerPoint Presentation</vt:lpstr>
      <vt:lpstr>Certificate in Data Science Foundation</vt:lpstr>
      <vt:lpstr>PowerPoint Presentation</vt:lpstr>
      <vt:lpstr>PowerPoint Presentation</vt:lpstr>
      <vt:lpstr>Global Certificate in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 https://www.insaid.co/?page_id=33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Resources: Free 1-on-1 Career Consultation</vt:lpstr>
      <vt:lpstr>PowerPoint Presentation</vt:lpstr>
      <vt:lpstr>PowerPoint Presentation</vt:lpstr>
      <vt:lpstr>Resources: GCD Reviews</vt:lpstr>
      <vt:lpstr>Reviews</vt:lpstr>
      <vt:lpstr>PowerPoint Presentation</vt:lpstr>
      <vt:lpstr>Insights</vt:lpstr>
      <vt:lpstr> </vt:lpstr>
      <vt:lpstr>PowerPoint Presentation</vt:lpstr>
      <vt:lpstr>About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Sharma</dc:creator>
  <cp:lastModifiedBy>Ananta Arora</cp:lastModifiedBy>
  <cp:revision>19</cp:revision>
  <dcterms:created xsi:type="dcterms:W3CDTF">2019-01-22T02:43:35Z</dcterms:created>
  <dcterms:modified xsi:type="dcterms:W3CDTF">2019-03-14T00:18:30Z</dcterms:modified>
</cp:coreProperties>
</file>